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94" name="Freeform 2"/>
          <p:cNvSpPr/>
          <p:nvPr/>
        </p:nvSpPr>
        <p:spPr>
          <a:xfrm flipH="1">
            <a:off x="13740667" y="155824"/>
            <a:ext cx="4386153" cy="2774242"/>
          </a:xfrm>
          <a:prstGeom prst="rect">
            <a:avLst/>
          </a:prstGeom>
          <a:blipFill>
            <a:blip r:embed="rId2"/>
            <a:stretch>
              <a:fillRect/>
            </a:stretch>
          </a:blipFill>
          <a:ln w="12700">
            <a:miter lim="400000"/>
          </a:ln>
        </p:spPr>
        <p:txBody>
          <a:bodyPr lIns="45719" rIns="45719"/>
          <a:lstStyle/>
          <a:p>
            <a:pPr/>
          </a:p>
        </p:txBody>
      </p:sp>
      <p:sp>
        <p:nvSpPr>
          <p:cNvPr id="95" name="Freeform 3"/>
          <p:cNvSpPr/>
          <p:nvPr/>
        </p:nvSpPr>
        <p:spPr>
          <a:xfrm>
            <a:off x="1357761" y="3291537"/>
            <a:ext cx="967150" cy="1022829"/>
          </a:xfrm>
          <a:prstGeom prst="rect">
            <a:avLst/>
          </a:prstGeom>
          <a:blipFill>
            <a:blip r:embed="rId3"/>
            <a:stretch>
              <a:fillRect/>
            </a:stretch>
          </a:blipFill>
          <a:ln w="12700">
            <a:miter lim="400000"/>
          </a:ln>
        </p:spPr>
        <p:txBody>
          <a:bodyPr lIns="45719" rIns="45719"/>
          <a:lstStyle/>
          <a:p>
            <a:pPr/>
          </a:p>
        </p:txBody>
      </p:sp>
      <p:sp>
        <p:nvSpPr>
          <p:cNvPr id="96" name="TextBox 4"/>
          <p:cNvSpPr txBox="1"/>
          <p:nvPr/>
        </p:nvSpPr>
        <p:spPr>
          <a:xfrm>
            <a:off x="0" y="749058"/>
            <a:ext cx="13740667" cy="11772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000"/>
              </a:lnSpc>
              <a:defRPr b="1" sz="9000">
                <a:solidFill>
                  <a:srgbClr val="429545"/>
                </a:solidFill>
                <a:latin typeface="Raleway Bold"/>
                <a:ea typeface="Raleway Bold"/>
                <a:cs typeface="Raleway Bold"/>
                <a:sym typeface="Raleway Bold"/>
              </a:defRPr>
            </a:lvl1pPr>
          </a:lstStyle>
          <a:p>
            <a:pPr/>
            <a:r>
              <a:t>The Microgrid Optimizer</a:t>
            </a:r>
          </a:p>
        </p:txBody>
      </p:sp>
      <p:sp>
        <p:nvSpPr>
          <p:cNvPr id="97" name="TextBox 5"/>
          <p:cNvSpPr txBox="1"/>
          <p:nvPr/>
        </p:nvSpPr>
        <p:spPr>
          <a:xfrm>
            <a:off x="2842991" y="3025315"/>
            <a:ext cx="6301009" cy="12632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900"/>
              </a:lnSpc>
              <a:defRPr b="1" sz="4900">
                <a:solidFill>
                  <a:srgbClr val="488C69"/>
                </a:solidFill>
                <a:latin typeface="Aileron Bold"/>
                <a:ea typeface="Aileron Bold"/>
                <a:cs typeface="Aileron Bold"/>
                <a:sym typeface="Aileron Bold"/>
              </a:defRPr>
            </a:pPr>
            <a:r>
              <a:t>Theme:</a:t>
            </a:r>
          </a:p>
          <a:p>
            <a:pPr>
              <a:lnSpc>
                <a:spcPts val="4900"/>
              </a:lnSpc>
              <a:defRPr b="1" sz="4900">
                <a:solidFill>
                  <a:srgbClr val="488C69"/>
                </a:solidFill>
                <a:latin typeface="Aileron Bold"/>
                <a:ea typeface="Aileron Bold"/>
                <a:cs typeface="Aileron Bold"/>
                <a:sym typeface="Aileron Bold"/>
              </a:defRPr>
            </a:pPr>
            <a:r>
              <a:t>Sustainable Energy</a:t>
            </a:r>
          </a:p>
        </p:txBody>
      </p:sp>
      <p:sp>
        <p:nvSpPr>
          <p:cNvPr id="98" name="TextBox 6"/>
          <p:cNvSpPr txBox="1"/>
          <p:nvPr/>
        </p:nvSpPr>
        <p:spPr>
          <a:xfrm>
            <a:off x="499531" y="4727330"/>
            <a:ext cx="7602819" cy="9023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500"/>
              </a:lnSpc>
              <a:defRPr i="1" sz="3500">
                <a:solidFill>
                  <a:srgbClr val="82BF24"/>
                </a:solidFill>
                <a:latin typeface="Aileron Italics"/>
                <a:ea typeface="Aileron Italics"/>
                <a:cs typeface="Aileron Italics"/>
                <a:sym typeface="Aileron Italics"/>
              </a:defRPr>
            </a:lvl1pPr>
          </a:lstStyle>
          <a:p>
            <a:pPr/>
            <a:r>
              <a:t>“Empowering communities through intelligent energy sharing”</a:t>
            </a:r>
          </a:p>
        </p:txBody>
      </p:sp>
      <p:sp>
        <p:nvSpPr>
          <p:cNvPr id="99" name="Freeform 7"/>
          <p:cNvSpPr/>
          <p:nvPr/>
        </p:nvSpPr>
        <p:spPr>
          <a:xfrm>
            <a:off x="9455150" y="3291537"/>
            <a:ext cx="8832850" cy="6995464"/>
          </a:xfrm>
          <a:prstGeom prst="rect">
            <a:avLst/>
          </a:prstGeom>
          <a:blipFill>
            <a:blip r:embed="rId4"/>
            <a:stretch>
              <a:fillRect/>
            </a:stretch>
          </a:blipFill>
          <a:ln w="12700">
            <a:miter lim="400000"/>
          </a:ln>
        </p:spPr>
        <p:txBody>
          <a:bodyPr lIns="45719" rIns="45719"/>
          <a:lstStyle/>
          <a:p>
            <a:pPr/>
          </a:p>
        </p:txBody>
      </p:sp>
      <p:sp>
        <p:nvSpPr>
          <p:cNvPr id="100" name="Freeform 8"/>
          <p:cNvSpPr/>
          <p:nvPr/>
        </p:nvSpPr>
        <p:spPr>
          <a:xfrm>
            <a:off x="62146" y="6490060"/>
            <a:ext cx="8881731" cy="3796940"/>
          </a:xfrm>
          <a:prstGeom prst="rect">
            <a:avLst/>
          </a:prstGeom>
          <a:blipFill>
            <a:blip r:embed="rId5"/>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39" name="Freeform 2"/>
          <p:cNvSpPr/>
          <p:nvPr/>
        </p:nvSpPr>
        <p:spPr>
          <a:xfrm>
            <a:off x="3106838" y="18136"/>
            <a:ext cx="11377801" cy="10250728"/>
          </a:xfrm>
          <a:prstGeom prst="rect">
            <a:avLst/>
          </a:prstGeom>
          <a:blipFill>
            <a:blip r:embed="rId2"/>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41"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42" name="TextBox 3"/>
          <p:cNvSpPr txBox="1"/>
          <p:nvPr/>
        </p:nvSpPr>
        <p:spPr>
          <a:xfrm>
            <a:off x="387953" y="3271666"/>
            <a:ext cx="17512094" cy="58423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3200">
                <a:latin typeface="Aileron"/>
                <a:ea typeface="Aileron"/>
                <a:cs typeface="Aileron"/>
                <a:sym typeface="Aileron"/>
              </a:defRPr>
            </a:pPr>
            <a:r>
              <a:t>The proposed system combines AI forecasting, IoT-enabled smart meters, and decentralized energy trading into a single, scalable framework. In this model, individual homes function as intelligent, independent nodes that dynamically share energy with one another based on real-time needs and availability. The system introduces a multi-tiered hierarchy—Home to LAN to MAN to Grid—that mimics the behavior of a neural network, continuously learning from and adapting to evolving energy consumption and production patterns.</a:t>
            </a:r>
          </a:p>
          <a:p>
            <a:pPr algn="ctr"/>
          </a:p>
          <a:p>
            <a:pPr algn="ctr">
              <a:defRPr sz="3200">
                <a:latin typeface="Aileron"/>
                <a:ea typeface="Aileron"/>
                <a:cs typeface="Aileron"/>
                <a:sym typeface="Aileron"/>
              </a:defRPr>
            </a:pPr>
            <a:r>
              <a:t>By merging principles from electrical engineering, data science, and climate systems, the design creates a practical, efficient, and eco-friendly approach to energy management. Unlike conventional grid systems that rely primarily on centralized monitoring, SmartGrid+ emphasizes localized intelligence and predictive decision-making, ensuring a more resilient and adaptive energy ecosystem.</a:t>
            </a:r>
          </a:p>
        </p:txBody>
      </p:sp>
      <p:sp>
        <p:nvSpPr>
          <p:cNvPr id="143" name="TextBox 4"/>
          <p:cNvSpPr txBox="1"/>
          <p:nvPr/>
        </p:nvSpPr>
        <p:spPr>
          <a:xfrm>
            <a:off x="317500" y="444500"/>
            <a:ext cx="7442200"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a:t>
            </a:r>
          </a:p>
        </p:txBody>
      </p:sp>
      <p:sp>
        <p:nvSpPr>
          <p:cNvPr id="144" name="TextBox 5"/>
          <p:cNvSpPr txBox="1"/>
          <p:nvPr/>
        </p:nvSpPr>
        <p:spPr>
          <a:xfrm>
            <a:off x="5342602" y="509903"/>
            <a:ext cx="7602796" cy="4709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3600">
                <a:latin typeface="Aileron Bold"/>
                <a:ea typeface="Aileron Bold"/>
                <a:cs typeface="Aileron Bold"/>
                <a:sym typeface="Aileron Bold"/>
              </a:defRPr>
            </a:lvl1pPr>
          </a:lstStyle>
          <a:p>
            <a:pPr/>
            <a:r>
              <a:t> Innovation and Creativity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46" name="TextBox 7"/>
          <p:cNvSpPr txBox="1"/>
          <p:nvPr/>
        </p:nvSpPr>
        <p:spPr>
          <a:xfrm>
            <a:off x="625211" y="1900944"/>
            <a:ext cx="17037578" cy="35522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2700">
                <a:latin typeface="Aileron Bold"/>
                <a:ea typeface="Aileron Bold"/>
                <a:cs typeface="Aileron Bold"/>
                <a:sym typeface="Aileron Bold"/>
              </a:defRPr>
            </a:pPr>
            <a:r>
              <a:t>Deployment Phases and Implementation Plan</a:t>
            </a:r>
          </a:p>
          <a:p>
            <a:pPr algn="ctr">
              <a:defRPr sz="2700">
                <a:latin typeface="Aileron"/>
                <a:ea typeface="Aileron"/>
                <a:cs typeface="Aileron"/>
                <a:sym typeface="Aileron"/>
              </a:defRPr>
            </a:pPr>
            <a:r>
              <a:t>The project will be executed in multiple phases to ensure smooth development and scalability. Phase 1 focuses on creating a simulation prototype that visualizes energy flow between LANs and MANs—this will serve as the primary deliverable for the hackathon. In Phase 2, IoT-enabled smart meters will be integrated to collect realtime data on energy production, consumption, and storage. Phase 3 involves a pilot implementation within a single LAN comprising 10–20 homes to test real-world performance. Finally, Phase 4 scales the system to include multiple LANs, incorporating AI-based forecasting and optimized coal-based energy generation to maintain efficiency and stability.</a:t>
            </a:r>
          </a:p>
        </p:txBody>
      </p:sp>
      <p:sp>
        <p:nvSpPr>
          <p:cNvPr id="147" name="Resources Required…"/>
          <p:cNvSpPr txBox="1"/>
          <p:nvPr/>
        </p:nvSpPr>
        <p:spPr>
          <a:xfrm>
            <a:off x="625211" y="5856215"/>
            <a:ext cx="17037578" cy="252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700">
                <a:latin typeface="Aileron Bold"/>
                <a:ea typeface="Aileron Bold"/>
                <a:cs typeface="Aileron Bold"/>
                <a:sym typeface="Aileron Bold"/>
              </a:defRPr>
            </a:pPr>
            <a:r>
              <a:t>Resources Required</a:t>
            </a:r>
          </a:p>
          <a:p>
            <a:pPr algn="ctr">
              <a:defRPr sz="2700">
                <a:latin typeface="Aileron"/>
                <a:ea typeface="Aileron"/>
                <a:cs typeface="Aileron"/>
                <a:sym typeface="Aileron"/>
              </a:defRPr>
            </a:pPr>
            <a:r>
              <a:t>To support deployment, the project will require technical resources such as IoT sensors, machine learning models, and cloud-based infrastructure for data processing and visualization. Collaboration with local energy utilities, solar power providers, and government sustainability programs will be essential. Additionally, expertise from electrical engineers, data scientists, and environmental specialists will ensure a robust and multidisciplinary foundation.</a:t>
            </a:r>
          </a:p>
        </p:txBody>
      </p:sp>
      <p:sp>
        <p:nvSpPr>
          <p:cNvPr id="148" name="Freeform 2"/>
          <p:cNvSpPr/>
          <p:nvPr/>
        </p:nvSpPr>
        <p:spPr>
          <a:xfrm>
            <a:off x="-1" y="0"/>
            <a:ext cx="1360420" cy="1438740"/>
          </a:xfrm>
          <a:prstGeom prst="rect">
            <a:avLst/>
          </a:prstGeom>
          <a:blipFill>
            <a:blip r:embed="rId2"/>
            <a:stretch>
              <a:fillRect/>
            </a:stretch>
          </a:blipFill>
          <a:ln w="12700">
            <a:miter lim="400000"/>
          </a:ln>
        </p:spPr>
        <p:txBody>
          <a:bodyPr lIns="45719" rIns="45719"/>
          <a:lstStyle/>
          <a:p>
            <a:pPr/>
          </a:p>
        </p:txBody>
      </p:sp>
      <p:sp>
        <p:nvSpPr>
          <p:cNvPr id="149" name="TextBox 4"/>
          <p:cNvSpPr txBox="1"/>
          <p:nvPr/>
        </p:nvSpPr>
        <p:spPr>
          <a:xfrm>
            <a:off x="316135" y="446361"/>
            <a:ext cx="7437808"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a:t>
            </a:r>
          </a:p>
        </p:txBody>
      </p:sp>
      <p:sp>
        <p:nvSpPr>
          <p:cNvPr id="150" name="TextBox 5"/>
          <p:cNvSpPr txBox="1"/>
          <p:nvPr/>
        </p:nvSpPr>
        <p:spPr>
          <a:xfrm>
            <a:off x="4895856" y="505693"/>
            <a:ext cx="7602796" cy="4709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3600">
                <a:latin typeface="Aileron Bold"/>
                <a:ea typeface="Aileron Bold"/>
                <a:cs typeface="Aileron Bold"/>
                <a:sym typeface="Aileron Bold"/>
              </a:defRPr>
            </a:lvl1pPr>
          </a:lstStyle>
          <a:p>
            <a:pPr/>
            <a:r>
              <a:t>Implementation Plan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52" name="TextBox 7"/>
          <p:cNvSpPr txBox="1"/>
          <p:nvPr/>
        </p:nvSpPr>
        <p:spPr>
          <a:xfrm>
            <a:off x="1856687" y="5337875"/>
            <a:ext cx="14944429" cy="284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2700">
                <a:latin typeface="Aileron Bold"/>
                <a:ea typeface="Aileron Bold"/>
                <a:cs typeface="Aileron Bold"/>
                <a:sym typeface="Aileron Bold"/>
              </a:defRPr>
            </a:pPr>
            <a:r>
              <a:t>Proof of Concept and Estimated Costs</a:t>
            </a:r>
          </a:p>
          <a:p>
            <a:pPr algn="ctr">
              <a:defRPr sz="2700">
                <a:latin typeface="Aileron"/>
                <a:ea typeface="Aileron"/>
                <a:cs typeface="Aileron"/>
                <a:sym typeface="Aileron"/>
              </a:defRPr>
            </a:pPr>
            <a:r>
              <a:t>As a proof of concept, a working simulation and interactive dashboard will be developed to demonstrate various scenarios of energy production, consumption, and sharing across LANs and MANs. The estimated cost for the pilot phase is approximately ₹25,000–₹30,000 per household for the installation of smart meters and control systems. In the long term, the system is expected to reduce electricity bills by 20–25% while significantly lowering carbon emissions, contributing to a cleaner and more sustainable energy ecosystem.</a:t>
            </a:r>
          </a:p>
        </p:txBody>
      </p:sp>
      <p:sp>
        <p:nvSpPr>
          <p:cNvPr id="153" name="Potential Risks and Mitigation…"/>
          <p:cNvSpPr txBox="1"/>
          <p:nvPr/>
        </p:nvSpPr>
        <p:spPr>
          <a:xfrm>
            <a:off x="2010780" y="2104324"/>
            <a:ext cx="14636244" cy="252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700">
                <a:latin typeface="Aileron Bold"/>
                <a:ea typeface="Aileron Bold"/>
                <a:cs typeface="Aileron Bold"/>
                <a:sym typeface="Aileron Bold"/>
              </a:defRPr>
            </a:pPr>
            <a:r>
              <a:t>Potential Risks and Mitigation</a:t>
            </a:r>
          </a:p>
          <a:p>
            <a:pPr algn="ctr">
              <a:defRPr sz="2700">
                <a:latin typeface="Aileron"/>
                <a:ea typeface="Aileron"/>
                <a:cs typeface="Aileron"/>
                <a:sym typeface="Aileron"/>
              </a:defRPr>
            </a:pPr>
            <a:r>
              <a:t>Potential risks include data inaccuracies, which will be mitigated through real-time IoT feedback loops that continuously refine predictions. User adoption challenges may arise, so the system will feature an intuitive interface and demonstrate visible cost benefits to encourage participation. Financial constraints will be addressed by seeking green energy grants and forming public–private partnerships to share implementation costs.</a:t>
            </a:r>
          </a:p>
        </p:txBody>
      </p:sp>
      <p:sp>
        <p:nvSpPr>
          <p:cNvPr id="154" name="Freeform 2"/>
          <p:cNvSpPr/>
          <p:nvPr/>
        </p:nvSpPr>
        <p:spPr>
          <a:xfrm>
            <a:off x="-1" y="0"/>
            <a:ext cx="1360420" cy="1438740"/>
          </a:xfrm>
          <a:prstGeom prst="rect">
            <a:avLst/>
          </a:prstGeom>
          <a:blipFill>
            <a:blip r:embed="rId2"/>
            <a:stretch>
              <a:fillRect/>
            </a:stretch>
          </a:blipFill>
          <a:ln w="12700">
            <a:miter lim="400000"/>
          </a:ln>
        </p:spPr>
        <p:txBody>
          <a:bodyPr lIns="45719" rIns="45719"/>
          <a:lstStyle/>
          <a:p>
            <a:pPr/>
          </a:p>
        </p:txBody>
      </p:sp>
      <p:sp>
        <p:nvSpPr>
          <p:cNvPr id="155" name="TextBox 4"/>
          <p:cNvSpPr txBox="1"/>
          <p:nvPr/>
        </p:nvSpPr>
        <p:spPr>
          <a:xfrm>
            <a:off x="316135" y="446361"/>
            <a:ext cx="7437808"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a:t>
            </a:r>
          </a:p>
        </p:txBody>
      </p:sp>
      <p:sp>
        <p:nvSpPr>
          <p:cNvPr id="156" name="TextBox 5"/>
          <p:cNvSpPr txBox="1"/>
          <p:nvPr/>
        </p:nvSpPr>
        <p:spPr>
          <a:xfrm>
            <a:off x="4895856" y="505693"/>
            <a:ext cx="7602796" cy="4709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3600">
                <a:latin typeface="Aileron Bold"/>
                <a:ea typeface="Aileron Bold"/>
                <a:cs typeface="Aileron Bold"/>
                <a:sym typeface="Aileron Bold"/>
              </a:defRPr>
            </a:lvl1pPr>
          </a:lstStyle>
          <a:p>
            <a:pPr/>
            <a:r>
              <a:t>Implementation Plan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58"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59" name="TextBox 3"/>
          <p:cNvSpPr txBox="1"/>
          <p:nvPr/>
        </p:nvSpPr>
        <p:spPr>
          <a:xfrm>
            <a:off x="317500" y="444500"/>
            <a:ext cx="7442200"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a:t>
            </a:r>
          </a:p>
        </p:txBody>
      </p:sp>
      <p:sp>
        <p:nvSpPr>
          <p:cNvPr id="160" name="TextBox 4"/>
          <p:cNvSpPr txBox="1"/>
          <p:nvPr/>
        </p:nvSpPr>
        <p:spPr>
          <a:xfrm>
            <a:off x="3528642" y="509903"/>
            <a:ext cx="7602796" cy="4709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3600">
                <a:latin typeface="Aileron Bold"/>
                <a:ea typeface="Aileron Bold"/>
                <a:cs typeface="Aileron Bold"/>
                <a:sym typeface="Aileron Bold"/>
              </a:defRPr>
            </a:lvl1pPr>
          </a:lstStyle>
          <a:p>
            <a:pPr/>
            <a:r>
              <a:t>Impact</a:t>
            </a:r>
          </a:p>
        </p:txBody>
      </p:sp>
      <p:sp>
        <p:nvSpPr>
          <p:cNvPr id="161" name="TextBox 5"/>
          <p:cNvSpPr txBox="1"/>
          <p:nvPr/>
        </p:nvSpPr>
        <p:spPr>
          <a:xfrm>
            <a:off x="513806" y="1111329"/>
            <a:ext cx="17260388" cy="8864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2700">
                <a:latin typeface="Aileron Bold"/>
                <a:ea typeface="Aileron Bold"/>
                <a:cs typeface="Aileron Bold"/>
                <a:sym typeface="Aileron Bold"/>
              </a:defRPr>
            </a:pPr>
          </a:p>
          <a:p>
            <a:pPr algn="ctr">
              <a:defRPr b="1" sz="2700">
                <a:latin typeface="Aileron Bold"/>
                <a:ea typeface="Aileron Bold"/>
                <a:cs typeface="Aileron Bold"/>
                <a:sym typeface="Aileron Bold"/>
              </a:defRPr>
            </a:pPr>
            <a:r>
              <a:t>Expected Outcomes and Impact</a:t>
            </a:r>
          </a:p>
          <a:p>
            <a:pPr algn="ctr">
              <a:defRPr sz="2700">
                <a:latin typeface="Aileron"/>
                <a:ea typeface="Aileron"/>
                <a:cs typeface="Aileron"/>
                <a:sym typeface="Aileron"/>
              </a:defRPr>
            </a:pPr>
            <a:r>
              <a:t>SmartGrid+ will cut fossil fuel reliance by 30–40% and boost renewable energy efficiency by 20–25%. By balancing local generation and demand, it reduces grid stress, lowers outages, and enhances overall energy reliability.</a:t>
            </a:r>
          </a:p>
          <a:p>
            <a:pPr algn="ctr">
              <a:defRPr sz="2700">
                <a:latin typeface="Aileron"/>
                <a:ea typeface="Aileron"/>
                <a:cs typeface="Aileron"/>
                <a:sym typeface="Aileron"/>
              </a:defRPr>
            </a:pPr>
          </a:p>
          <a:p>
            <a:pPr algn="ctr">
              <a:defRPr b="1" sz="2700">
                <a:latin typeface="Aileron Bold"/>
                <a:ea typeface="Aileron Bold"/>
                <a:cs typeface="Aileron Bold"/>
                <a:sym typeface="Aileron Bold"/>
              </a:defRPr>
            </a:pPr>
            <a:r>
              <a:t>Who Benefits</a:t>
            </a:r>
          </a:p>
          <a:p>
            <a:pPr algn="ctr" defTabSz="457200">
              <a:spcBef>
                <a:spcPts val="1200"/>
              </a:spcBef>
              <a:defRPr sz="2700">
                <a:latin typeface="Aileron"/>
                <a:ea typeface="Aileron"/>
                <a:cs typeface="Aileron"/>
                <a:sym typeface="Aileron"/>
              </a:defRPr>
            </a:pPr>
            <a:r>
              <a:t>Households gain reliable, cheaper power; utilities enjoy smoother load management and lower infrastructure strain; and governments move closer to emission and sustainability targets.</a:t>
            </a:r>
          </a:p>
          <a:p>
            <a:pPr defTabSz="457200">
              <a:spcBef>
                <a:spcPts val="1200"/>
              </a:spcBef>
              <a:defRPr sz="2700">
                <a:latin typeface="Times Roman"/>
                <a:ea typeface="Times Roman"/>
                <a:cs typeface="Times Roman"/>
                <a:sym typeface="Times Roman"/>
              </a:defRPr>
            </a:pPr>
          </a:p>
          <a:p>
            <a:pPr algn="ctr">
              <a:defRPr b="1" sz="2700">
                <a:latin typeface="Aileron Bold"/>
                <a:ea typeface="Aileron Bold"/>
                <a:cs typeface="Aileron Bold"/>
                <a:sym typeface="Aileron Bold"/>
              </a:defRPr>
            </a:pPr>
            <a:r>
              <a:t>Impact Measurement</a:t>
            </a:r>
          </a:p>
          <a:p>
            <a:pPr algn="ctr">
              <a:defRPr sz="2700">
                <a:latin typeface="Aileron"/>
                <a:ea typeface="Aileron"/>
                <a:cs typeface="Aileron"/>
                <a:sym typeface="Aileron"/>
              </a:defRPr>
            </a:pPr>
            <a:r>
              <a:t>IoT sensors and smart meters will continuously track performance. AI dashboards will analyze renewable use, storage, and flow, providing real-time insights into efficiency and sustainability gains.</a:t>
            </a:r>
          </a:p>
          <a:p>
            <a:pPr algn="ctr">
              <a:defRPr sz="2700"/>
            </a:pPr>
          </a:p>
          <a:p>
            <a:pPr algn="ctr">
              <a:defRPr b="1" sz="2700">
                <a:latin typeface="Aileron Bold"/>
                <a:ea typeface="Aileron Bold"/>
                <a:cs typeface="Aileron Bold"/>
                <a:sym typeface="Aileron Bold"/>
              </a:defRPr>
            </a:pPr>
            <a:r>
              <a:t>Inclusivity and Equity</a:t>
            </a:r>
          </a:p>
          <a:p>
            <a:pPr algn="ctr">
              <a:defRPr sz="2700">
                <a:latin typeface="Aileron"/>
                <a:ea typeface="Aileron"/>
                <a:cs typeface="Aileron"/>
                <a:sym typeface="Aileron"/>
              </a:defRPr>
            </a:pPr>
            <a:r>
              <a:t>SmartGrid+ ensures even non-solar homes benefit through shared clean energy in the LAN. It encourages collaboration, equal access, and community participation in the clean energy ecosystem.</a:t>
            </a:r>
          </a:p>
          <a:p>
            <a:pPr algn="ctr">
              <a:defRPr sz="2700"/>
            </a:pPr>
          </a:p>
          <a:p>
            <a:pPr algn="ctr">
              <a:defRPr b="1" sz="2700">
                <a:latin typeface="Aileron Bold"/>
                <a:ea typeface="Aileron Bold"/>
                <a:cs typeface="Aileron Bold"/>
                <a:sym typeface="Aileron Bold"/>
              </a:defRPr>
            </a:pPr>
            <a:r>
              <a:t>Indirect Benefits</a:t>
            </a:r>
          </a:p>
          <a:p>
            <a:pPr algn="ctr" defTabSz="457200">
              <a:spcBef>
                <a:spcPts val="1200"/>
              </a:spcBef>
              <a:defRPr sz="2700">
                <a:latin typeface="Aileron"/>
                <a:ea typeface="Aileron"/>
                <a:cs typeface="Aileron"/>
                <a:sym typeface="Aileron"/>
              </a:defRPr>
            </a:pPr>
            <a:r>
              <a:t>The system promotes faster solar and smart-home adoption, generates green jobs in IoT and data analytics, and strengthens climate awareness and community resilience.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63"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64" name="TextBox 3"/>
          <p:cNvSpPr txBox="1"/>
          <p:nvPr/>
        </p:nvSpPr>
        <p:spPr>
          <a:xfrm>
            <a:off x="317500" y="444500"/>
            <a:ext cx="7442200"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a:t>
            </a:r>
          </a:p>
        </p:txBody>
      </p:sp>
      <p:sp>
        <p:nvSpPr>
          <p:cNvPr id="165" name="TextBox 4"/>
          <p:cNvSpPr txBox="1"/>
          <p:nvPr/>
        </p:nvSpPr>
        <p:spPr>
          <a:xfrm>
            <a:off x="4385034" y="509903"/>
            <a:ext cx="7602796" cy="4709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z="3600">
                <a:latin typeface="Aileron Bold"/>
                <a:ea typeface="Aileron Bold"/>
                <a:cs typeface="Aileron Bold"/>
                <a:sym typeface="Aileron Bold"/>
              </a:defRPr>
            </a:lvl1pPr>
          </a:lstStyle>
          <a:p>
            <a:pPr/>
            <a:r>
              <a:t> Scalability Plan</a:t>
            </a:r>
          </a:p>
        </p:txBody>
      </p:sp>
      <p:sp>
        <p:nvSpPr>
          <p:cNvPr id="166" name="TextBox 5"/>
          <p:cNvSpPr txBox="1"/>
          <p:nvPr/>
        </p:nvSpPr>
        <p:spPr>
          <a:xfrm>
            <a:off x="0" y="2374019"/>
            <a:ext cx="18288000" cy="72199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000"/>
              </a:lnSpc>
              <a:defRPr b="1" sz="3000">
                <a:latin typeface="Aileron Bold"/>
                <a:ea typeface="Aileron Bold"/>
                <a:cs typeface="Aileron Bold"/>
                <a:sym typeface="Aileron Bold"/>
              </a:defRPr>
            </a:pPr>
            <a:r>
              <a:t>Scaling and Sustainability Plan</a:t>
            </a:r>
          </a:p>
          <a:p>
            <a:pPr algn="ctr">
              <a:lnSpc>
                <a:spcPts val="3000"/>
              </a:lnSpc>
            </a:pPr>
          </a:p>
          <a:p>
            <a:pPr algn="ctr">
              <a:lnSpc>
                <a:spcPts val="3000"/>
              </a:lnSpc>
            </a:pPr>
          </a:p>
          <a:p>
            <a:pPr algn="ctr">
              <a:lnSpc>
                <a:spcPts val="3000"/>
              </a:lnSpc>
              <a:defRPr sz="3000">
                <a:latin typeface="Aileron"/>
                <a:ea typeface="Aileron"/>
                <a:cs typeface="Aileron"/>
                <a:sym typeface="Aileron"/>
              </a:defRPr>
            </a:pPr>
            <a:r>
              <a:t>The project will begin with small-scale urban neighborhoods and gradually expand to semi-urban and rural regions using modular LAN–MAN structures. Forecasting models will be customized to suit diverse climates and geographic conditions, ensuring adaptability and accuracy across different regions.</a:t>
            </a:r>
          </a:p>
          <a:p>
            <a:pPr algn="ctr">
              <a:lnSpc>
                <a:spcPts val="3000"/>
              </a:lnSpc>
            </a:pPr>
          </a:p>
          <a:p>
            <a:pPr algn="ctr">
              <a:lnSpc>
                <a:spcPts val="3000"/>
              </a:lnSpc>
              <a:defRPr sz="3000">
                <a:latin typeface="Aileron"/>
                <a:ea typeface="Aileron"/>
                <a:cs typeface="Aileron"/>
                <a:sym typeface="Aileron"/>
              </a:defRPr>
            </a:pPr>
            <a:r>
              <a:t>Over time, the initial investment will decrease as infrastructure is shared and system efficiency improves, making the model more cost-effective and sustainable.</a:t>
            </a:r>
          </a:p>
          <a:p>
            <a:pPr algn="ctr">
              <a:lnSpc>
                <a:spcPts val="3000"/>
              </a:lnSpc>
            </a:pPr>
          </a:p>
          <a:p>
            <a:pPr algn="ctr">
              <a:lnSpc>
                <a:spcPts val="3000"/>
              </a:lnSpc>
              <a:defRPr sz="3000">
                <a:latin typeface="Aileron"/>
                <a:ea typeface="Aileron"/>
                <a:cs typeface="Aileron"/>
                <a:sym typeface="Aileron"/>
              </a:defRPr>
            </a:pPr>
            <a:r>
              <a:t>Funding in the early stages will rely on climate innovation and sustainability grants, while later phases will be supported through partnerships with power utilities and subscription-based participation models.</a:t>
            </a:r>
          </a:p>
          <a:p>
            <a:pPr algn="ctr">
              <a:lnSpc>
                <a:spcPts val="3000"/>
              </a:lnSpc>
            </a:pPr>
          </a:p>
          <a:p>
            <a:pPr algn="ctr">
              <a:lnSpc>
                <a:spcPts val="3000"/>
              </a:lnSpc>
              <a:defRPr sz="3000">
                <a:latin typeface="Aileron"/>
                <a:ea typeface="Aileron"/>
                <a:cs typeface="Aileron"/>
                <a:sym typeface="Aileron"/>
              </a:defRPr>
            </a:pPr>
            <a:r>
              <a:t>The initiative aligns with UN Sustainable Development Goals 7 (Clean Energy) and 13 (Climate Action) and supports India’s National Solar Mission and broader global carbon neutrality targets.</a:t>
            </a:r>
          </a:p>
          <a:p>
            <a:pPr algn="ctr">
              <a:lnSpc>
                <a:spcPts val="3000"/>
              </a:lnSpc>
            </a:pPr>
          </a:p>
          <a:p>
            <a:pPr algn="ctr">
              <a:lnSpc>
                <a:spcPts val="3000"/>
              </a:lnSpc>
              <a:defRPr sz="3000">
                <a:latin typeface="Aileron"/>
                <a:ea typeface="Aileron"/>
                <a:cs typeface="Aileron"/>
                <a:sym typeface="Aileron"/>
              </a:defRPr>
            </a:pPr>
            <a:r>
              <a:t>In the long term, SmartGrid+ will establish a resilient and eco-friendly energy network that lowers carbon emissions and strengthens communities’ ability to adapt to future energy challenges.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68" name="Freeform 2"/>
          <p:cNvSpPr/>
          <p:nvPr/>
        </p:nvSpPr>
        <p:spPr>
          <a:xfrm>
            <a:off x="12623985" y="-4215"/>
            <a:ext cx="5440636" cy="4639380"/>
          </a:xfrm>
          <a:prstGeom prst="rect">
            <a:avLst/>
          </a:prstGeom>
          <a:blipFill>
            <a:blip r:embed="rId2"/>
            <a:stretch>
              <a:fillRect/>
            </a:stretch>
          </a:blipFill>
          <a:ln w="12700">
            <a:miter lim="400000"/>
          </a:ln>
        </p:spPr>
        <p:txBody>
          <a:bodyPr lIns="45719" rIns="45719"/>
          <a:lstStyle/>
          <a:p>
            <a:pPr/>
          </a:p>
        </p:txBody>
      </p:sp>
      <p:sp>
        <p:nvSpPr>
          <p:cNvPr id="169" name="Freeform 3"/>
          <p:cNvSpPr/>
          <p:nvPr/>
        </p:nvSpPr>
        <p:spPr>
          <a:xfrm>
            <a:off x="2892224" y="5864219"/>
            <a:ext cx="2867046" cy="2103632"/>
          </a:xfrm>
          <a:prstGeom prst="rect">
            <a:avLst/>
          </a:prstGeom>
          <a:blipFill>
            <a:blip r:embed="rId3"/>
            <a:stretch>
              <a:fillRect/>
            </a:stretch>
          </a:blipFill>
          <a:ln w="12700">
            <a:miter lim="400000"/>
          </a:ln>
        </p:spPr>
        <p:txBody>
          <a:bodyPr lIns="45719" rIns="45719"/>
          <a:lstStyle/>
          <a:p>
            <a:pPr/>
          </a:p>
        </p:txBody>
      </p:sp>
      <p:sp>
        <p:nvSpPr>
          <p:cNvPr id="170" name="Freeform 4"/>
          <p:cNvSpPr/>
          <p:nvPr/>
        </p:nvSpPr>
        <p:spPr>
          <a:xfrm>
            <a:off x="12490733" y="7346532"/>
            <a:ext cx="5797267" cy="3046202"/>
          </a:xfrm>
          <a:prstGeom prst="rect">
            <a:avLst/>
          </a:prstGeom>
          <a:blipFill>
            <a:blip r:embed="rId4"/>
            <a:stretch>
              <a:fillRect/>
            </a:stretch>
          </a:blipFill>
          <a:ln w="12700">
            <a:miter lim="400000"/>
          </a:ln>
        </p:spPr>
        <p:txBody>
          <a:bodyPr lIns="45719" rIns="45719"/>
          <a:lstStyle/>
          <a:p>
            <a:pPr/>
          </a:p>
        </p:txBody>
      </p:sp>
      <p:sp>
        <p:nvSpPr>
          <p:cNvPr id="171" name="Freeform 5"/>
          <p:cNvSpPr/>
          <p:nvPr/>
        </p:nvSpPr>
        <p:spPr>
          <a:xfrm>
            <a:off x="-1" y="7452266"/>
            <a:ext cx="3763821" cy="2834734"/>
          </a:xfrm>
          <a:prstGeom prst="rect">
            <a:avLst/>
          </a:prstGeom>
          <a:blipFill>
            <a:blip r:embed="rId5"/>
            <a:stretch>
              <a:fillRect/>
            </a:stretch>
          </a:blipFill>
          <a:ln w="12700">
            <a:miter lim="400000"/>
          </a:ln>
        </p:spPr>
        <p:txBody>
          <a:bodyPr lIns="45719" rIns="45719"/>
          <a:lstStyle/>
          <a:p>
            <a:pPr/>
          </a:p>
        </p:txBody>
      </p:sp>
      <p:sp>
        <p:nvSpPr>
          <p:cNvPr id="172" name="Freeform 6"/>
          <p:cNvSpPr/>
          <p:nvPr/>
        </p:nvSpPr>
        <p:spPr>
          <a:xfrm>
            <a:off x="37739" y="73820"/>
            <a:ext cx="9877012" cy="5790400"/>
          </a:xfrm>
          <a:prstGeom prst="rect">
            <a:avLst/>
          </a:prstGeom>
          <a:blipFill>
            <a:blip r:embed="rId6"/>
            <a:stretch>
              <a:fillRect/>
            </a:stretch>
          </a:blipFill>
          <a:ln w="12700">
            <a:miter lim="400000"/>
          </a:ln>
        </p:spPr>
        <p:txBody>
          <a:bodyPr lIns="45719" rIns="45719"/>
          <a:lstStyle/>
          <a:p>
            <a:pPr/>
          </a:p>
        </p:txBody>
      </p:sp>
      <p:sp>
        <p:nvSpPr>
          <p:cNvPr id="173" name="TextBox 7"/>
          <p:cNvSpPr txBox="1"/>
          <p:nvPr/>
        </p:nvSpPr>
        <p:spPr>
          <a:xfrm>
            <a:off x="6566659" y="6376291"/>
            <a:ext cx="6696183" cy="12295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400"/>
              </a:lnSpc>
              <a:defRPr b="1" sz="9400">
                <a:latin typeface="Raleway Bold"/>
                <a:ea typeface="Raleway Bold"/>
                <a:cs typeface="Raleway Bold"/>
                <a:sym typeface="Raleway Bold"/>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02" name="TextBox 2"/>
          <p:cNvSpPr txBox="1"/>
          <p:nvPr/>
        </p:nvSpPr>
        <p:spPr>
          <a:xfrm>
            <a:off x="384024" y="1123949"/>
            <a:ext cx="8759977" cy="7325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600"/>
              </a:lnSpc>
              <a:defRPr b="1" sz="5600">
                <a:latin typeface="Raleway Bold"/>
                <a:ea typeface="Raleway Bold"/>
                <a:cs typeface="Raleway Bold"/>
                <a:sym typeface="Raleway Bold"/>
              </a:defRPr>
            </a:lvl1pPr>
          </a:lstStyle>
          <a:p>
            <a:pPr/>
            <a:r>
              <a:t>Executive Summary</a:t>
            </a:r>
          </a:p>
        </p:txBody>
      </p:sp>
      <p:sp>
        <p:nvSpPr>
          <p:cNvPr id="103" name="TextBox 3"/>
          <p:cNvSpPr txBox="1"/>
          <p:nvPr/>
        </p:nvSpPr>
        <p:spPr>
          <a:xfrm>
            <a:off x="384025" y="2479140"/>
            <a:ext cx="17290688" cy="7291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200"/>
              </a:lnSpc>
              <a:defRPr sz="3200">
                <a:latin typeface="Aileron"/>
                <a:ea typeface="Aileron"/>
                <a:cs typeface="Aileron"/>
                <a:sym typeface="Aileron"/>
              </a:defRPr>
            </a:pPr>
            <a:r>
              <a:t>SmartGrid+ is a decentralized, intelligent power management system that enables peer-to-peer energy sharing between homes and communities to optimize renewable energy usage. Each home functions as both an energy producer and consumer, dynamically balancing its own demand and supply through local energy storage.</a:t>
            </a:r>
          </a:p>
          <a:p>
            <a:pPr>
              <a:lnSpc>
                <a:spcPts val="3200"/>
              </a:lnSpc>
            </a:pPr>
          </a:p>
          <a:p>
            <a:pPr>
              <a:lnSpc>
                <a:spcPts val="3200"/>
              </a:lnSpc>
              <a:defRPr sz="3200">
                <a:latin typeface="Aileron"/>
                <a:ea typeface="Aileron"/>
                <a:cs typeface="Aileron"/>
                <a:sym typeface="Aileron"/>
              </a:defRPr>
            </a:pPr>
            <a:r>
              <a:t>At the neighborhood level, Local Area Networks (LANs) allow homes to share surplus power or request additional energy collaboratively. These LANs connect to Metropolitan Area Networks (MANs), which use AI-driven forecasting to predict future energy demand and supply patterns.</a:t>
            </a:r>
          </a:p>
          <a:p>
            <a:pPr>
              <a:lnSpc>
                <a:spcPts val="3200"/>
              </a:lnSpc>
            </a:pPr>
          </a:p>
          <a:p>
            <a:pPr>
              <a:lnSpc>
                <a:spcPts val="3200"/>
              </a:lnSpc>
              <a:defRPr sz="3200">
                <a:latin typeface="Aileron"/>
                <a:ea typeface="Aileron"/>
                <a:cs typeface="Aileron"/>
                <a:sym typeface="Aileron"/>
              </a:defRPr>
            </a:pPr>
            <a:r>
              <a:t>By reducing dependence on fossil fuels and maximizing renewable utilization, SmartGrid+ creates a cleaner, more efficient, and resilient energy ecosystem adaptable to both urban and rural contexts.</a:t>
            </a:r>
          </a:p>
          <a:p>
            <a:pPr>
              <a:lnSpc>
                <a:spcPts val="3200"/>
              </a:lnSpc>
            </a:pPr>
          </a:p>
          <a:p>
            <a:pPr>
              <a:lnSpc>
                <a:spcPts val="3200"/>
              </a:lnSpc>
              <a:defRPr sz="3200">
                <a:latin typeface="Aileron"/>
                <a:ea typeface="Aileron"/>
                <a:cs typeface="Aileron"/>
                <a:sym typeface="Aileron"/>
              </a:defRPr>
            </a:pPr>
            <a:r>
              <a:t>Key Outcomes</a:t>
            </a:r>
          </a:p>
          <a:p>
            <a:pPr lvl="1" marL="706225" indent="-353111">
              <a:lnSpc>
                <a:spcPts val="3200"/>
              </a:lnSpc>
              <a:buSzPct val="100000"/>
              <a:buFont typeface="Arial"/>
              <a:buChar char="•"/>
              <a:defRPr sz="3200">
                <a:latin typeface="Aileron"/>
                <a:ea typeface="Aileron"/>
                <a:cs typeface="Aileron"/>
                <a:sym typeface="Aileron"/>
              </a:defRPr>
            </a:pPr>
            <a:r>
              <a:t>30–40% improvement in renewable energy utilization</a:t>
            </a:r>
          </a:p>
          <a:p>
            <a:pPr lvl="1" marL="706225" indent="-353111">
              <a:lnSpc>
                <a:spcPts val="3200"/>
              </a:lnSpc>
              <a:buSzPct val="100000"/>
              <a:buFont typeface="Arial"/>
              <a:buChar char="•"/>
              <a:defRPr sz="3200">
                <a:latin typeface="Aileron"/>
                <a:ea typeface="Aileron"/>
                <a:cs typeface="Aileron"/>
                <a:sym typeface="Aileron"/>
              </a:defRPr>
            </a:pPr>
            <a:r>
              <a:t>Predictive, demand-aware coal generation control</a:t>
            </a:r>
          </a:p>
          <a:p>
            <a:pPr lvl="1" marL="706225" indent="-353111">
              <a:lnSpc>
                <a:spcPts val="3200"/>
              </a:lnSpc>
              <a:buSzPct val="100000"/>
              <a:buFont typeface="Arial"/>
              <a:buChar char="•"/>
              <a:defRPr sz="3200">
                <a:latin typeface="Aileron"/>
                <a:ea typeface="Aileron"/>
                <a:cs typeface="Aileron"/>
                <a:sym typeface="Aileron"/>
              </a:defRPr>
            </a:pPr>
            <a:r>
              <a:t>Scalable and adaptive model for urban and rural microgrids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05" name="Challenges"/>
          <p:cNvSpPr txBox="1"/>
          <p:nvPr>
            <p:ph type="title"/>
          </p:nvPr>
        </p:nvSpPr>
        <p:spPr>
          <a:xfrm>
            <a:off x="7272813" y="407919"/>
            <a:ext cx="3742374" cy="1405695"/>
          </a:xfrm>
          <a:prstGeom prst="rect">
            <a:avLst/>
          </a:prstGeom>
        </p:spPr>
        <p:txBody>
          <a:bodyPr/>
          <a:lstStyle>
            <a:lvl1pPr algn="l">
              <a:lnSpc>
                <a:spcPts val="5300"/>
              </a:lnSpc>
              <a:defRPr b="1" sz="5300">
                <a:latin typeface="Aileron Bold"/>
                <a:ea typeface="Aileron Bold"/>
                <a:cs typeface="Aileron Bold"/>
                <a:sym typeface="Aileron Bold"/>
              </a:defRPr>
            </a:lvl1pPr>
          </a:lstStyle>
          <a:p>
            <a:pPr/>
            <a:r>
              <a:t>Challenges </a:t>
            </a:r>
          </a:p>
        </p:txBody>
      </p:sp>
      <p:sp>
        <p:nvSpPr>
          <p:cNvPr id="106" name="TextBox 6"/>
          <p:cNvSpPr txBox="1"/>
          <p:nvPr/>
        </p:nvSpPr>
        <p:spPr>
          <a:xfrm>
            <a:off x="10638997" y="2381698"/>
            <a:ext cx="7573916" cy="405504"/>
          </a:xfrm>
          <a:prstGeom prst="rect">
            <a:avLst/>
          </a:prstGeom>
          <a:ln w="12700">
            <a:miter lim="400000"/>
          </a:ln>
        </p:spPr>
        <p:txBody>
          <a:bodyPr lIns="0" tIns="0" rIns="0" bIns="0">
            <a:spAutoFit/>
          </a:bodyPr>
          <a:lstStyle/>
          <a:p>
            <a:pPr algn="ctr">
              <a:lnSpc>
                <a:spcPts val="3100"/>
              </a:lnSpc>
              <a:defRPr sz="3100">
                <a:solidFill>
                  <a:srgbClr val="FEFEFE"/>
                </a:solidFill>
                <a:latin typeface="Aileron"/>
                <a:ea typeface="Aileron"/>
                <a:cs typeface="Aileron"/>
                <a:sym typeface="Aileron"/>
              </a:defRPr>
            </a:pPr>
          </a:p>
        </p:txBody>
      </p:sp>
      <p:sp>
        <p:nvSpPr>
          <p:cNvPr id="107" name="In the current system, a home equipped with solar panels generates power during the day, consumes a portion of it, and sends the surplus to the grid at a low return value. Later in the evening, when demand peaks and renewable generation drops, the same h"/>
          <p:cNvSpPr txBox="1"/>
          <p:nvPr/>
        </p:nvSpPr>
        <p:spPr>
          <a:xfrm>
            <a:off x="345022" y="2303779"/>
            <a:ext cx="17597957" cy="567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latin typeface="Aileron"/>
                <a:ea typeface="Aileron"/>
                <a:cs typeface="Aileron"/>
                <a:sym typeface="Aileron"/>
              </a:defRPr>
            </a:pPr>
            <a:r>
              <a:t>In the current system, a home equipped with solar panels generates power during the day, consumes a portion of it, and sends the surplus to the grid at a low return value. Later in the evening, when demand peaks and renewable generation drops, the same household faces shortages. To meet this sudden demand, the central grid activates coal-based power plants, leading to increased carbon emissions and higher dependency on non-renewable sources.</a:t>
            </a:r>
          </a:p>
          <a:p>
            <a:pPr algn="ctr">
              <a:defRPr sz="3000"/>
            </a:pPr>
          </a:p>
          <a:p>
            <a:pPr algn="ctr">
              <a:defRPr sz="3000"/>
            </a:pPr>
          </a:p>
          <a:p>
            <a:pPr>
              <a:defRPr sz="3000">
                <a:latin typeface="Aileron"/>
                <a:ea typeface="Aileron"/>
                <a:cs typeface="Aileron"/>
                <a:sym typeface="Aileron"/>
              </a:defRPr>
            </a:pPr>
            <a:r>
              <a:t>1.Renewable energy often goes unused when production exceeds demand.</a:t>
            </a:r>
          </a:p>
          <a:p>
            <a:pPr>
              <a:defRPr sz="3000"/>
            </a:pPr>
          </a:p>
          <a:p>
            <a:pPr>
              <a:defRPr sz="3000">
                <a:latin typeface="Aileron"/>
                <a:ea typeface="Aileron"/>
                <a:cs typeface="Aileron"/>
                <a:sym typeface="Aileron"/>
              </a:defRPr>
            </a:pPr>
            <a:r>
              <a:t>2.Fossil fuels are still relied on during short-term imbalances.</a:t>
            </a:r>
          </a:p>
          <a:p>
            <a:pPr>
              <a:defRPr sz="3000"/>
            </a:pPr>
          </a:p>
          <a:p>
            <a:pPr>
              <a:defRPr sz="3000">
                <a:latin typeface="Aileron"/>
                <a:ea typeface="Aileron"/>
                <a:cs typeface="Aileron"/>
                <a:sym typeface="Aileron"/>
              </a:defRPr>
            </a:pPr>
            <a:r>
              <a:t>3.Households have no real-time way to share or balance energy locally.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09" name="TextBox 2"/>
          <p:cNvSpPr txBox="1"/>
          <p:nvPr/>
        </p:nvSpPr>
        <p:spPr>
          <a:xfrm>
            <a:off x="6031124" y="626508"/>
            <a:ext cx="6225752" cy="6932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300"/>
              </a:lnSpc>
              <a:defRPr b="1" sz="5300">
                <a:latin typeface="Aileron Bold"/>
                <a:ea typeface="Aileron Bold"/>
                <a:cs typeface="Aileron Bold"/>
                <a:sym typeface="Aileron Bold"/>
              </a:defRPr>
            </a:lvl1pPr>
          </a:lstStyle>
          <a:p>
            <a:pPr/>
            <a:r>
              <a:t>Problem Statement</a:t>
            </a:r>
          </a:p>
        </p:txBody>
      </p:sp>
      <p:sp>
        <p:nvSpPr>
          <p:cNvPr id="110" name="TextBox 7"/>
          <p:cNvSpPr txBox="1"/>
          <p:nvPr/>
        </p:nvSpPr>
        <p:spPr>
          <a:xfrm>
            <a:off x="387480" y="2046585"/>
            <a:ext cx="7816828" cy="6193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2400">
                <a:latin typeface="Aileron Bold"/>
                <a:ea typeface="Aileron Bold"/>
                <a:cs typeface="Aileron Bold"/>
                <a:sym typeface="Aileron Bold"/>
              </a:defRPr>
            </a:pPr>
            <a:r>
              <a:t>Context of the Problem</a:t>
            </a:r>
          </a:p>
          <a:p>
            <a:pPr algn="ctr">
              <a:defRPr sz="2400">
                <a:latin typeface="Aileron"/>
                <a:ea typeface="Aileron"/>
                <a:cs typeface="Aileron"/>
                <a:sym typeface="Aileron"/>
              </a:defRPr>
            </a:pPr>
            <a:r>
              <a:t>Despite the rapid growth of renewable energy, power distribution remains highly inefficient. Excess renewable power generated by one home or region often goes unused, while nearby homes face energy shortages. The traditional centralized grid is unable to adapt effectively to the fluctuating nature of solar and wind energy, leading to persistent fossil fuel dependence, higher emissions, and significant energy losses.</a:t>
            </a:r>
          </a:p>
          <a:p>
            <a:pPr algn="ctr">
              <a:defRPr sz="2400"/>
            </a:pPr>
          </a:p>
          <a:p>
            <a:pPr algn="ctr">
              <a:defRPr b="1" sz="2400">
                <a:latin typeface="Aileron Bold"/>
                <a:ea typeface="Aileron Bold"/>
                <a:cs typeface="Aileron Bold"/>
                <a:sym typeface="Aileron Bold"/>
              </a:defRPr>
            </a:pPr>
            <a:r>
              <a:t>Who It Affects</a:t>
            </a:r>
          </a:p>
          <a:p>
            <a:pPr algn="ctr">
              <a:defRPr sz="2400">
                <a:latin typeface="Aileron"/>
                <a:ea typeface="Aileron"/>
                <a:cs typeface="Aileron"/>
                <a:sym typeface="Aileron"/>
              </a:defRPr>
            </a:pPr>
            <a:r>
              <a:t>This problem impacts urban and semi-urban households with rooftop solar panels, communities in developing regions that experience frequent power cuts, and power utilities struggling to manage inconsistent renewable inputs.</a:t>
            </a:r>
          </a:p>
        </p:txBody>
      </p:sp>
      <p:sp>
        <p:nvSpPr>
          <p:cNvPr id="111" name="User Persona…"/>
          <p:cNvSpPr txBox="1"/>
          <p:nvPr/>
        </p:nvSpPr>
        <p:spPr>
          <a:xfrm>
            <a:off x="9485787" y="2049641"/>
            <a:ext cx="8433773" cy="598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400">
                <a:latin typeface="Aileron Bold"/>
                <a:ea typeface="Aileron Bold"/>
                <a:cs typeface="Aileron Bold"/>
                <a:sym typeface="Aileron Bold"/>
              </a:defRPr>
            </a:pPr>
            <a:r>
              <a:t>User Persona</a:t>
            </a:r>
          </a:p>
          <a:p>
            <a:pPr algn="ctr">
              <a:defRPr sz="2400">
                <a:latin typeface="Aileron"/>
                <a:ea typeface="Aileron"/>
                <a:cs typeface="Aileron"/>
                <a:sym typeface="Aileron"/>
              </a:defRPr>
            </a:pPr>
            <a:r>
              <a:t>Ananya, a homeowner in Bengaluru with rooftop solar panels, often produces more energy than her family consumes during sunny days. However, the surplus power either goes to waste or is sold to the grid at low rates. Meanwhile, her neighbor experiences blackouts later that evening. Despite the availability of clean energy, both households continue to rely heavily on coal-based grid power.</a:t>
            </a:r>
          </a:p>
          <a:p>
            <a:pPr algn="ctr">
              <a:defRPr sz="2400"/>
            </a:pPr>
          </a:p>
          <a:p>
            <a:pPr algn="ctr">
              <a:defRPr b="1" sz="2400">
                <a:latin typeface="Aileron Bold"/>
                <a:ea typeface="Aileron Bold"/>
                <a:cs typeface="Aileron Bold"/>
                <a:sym typeface="Aileron Bold"/>
              </a:defRPr>
            </a:pPr>
            <a:r>
              <a:t>Market Size</a:t>
            </a:r>
          </a:p>
          <a:p>
            <a:pPr algn="ctr">
              <a:defRPr sz="2400">
                <a:latin typeface="Aileron"/>
                <a:ea typeface="Aileron"/>
                <a:cs typeface="Aileron"/>
                <a:sym typeface="Aileron"/>
              </a:defRPr>
            </a:pPr>
            <a:r>
              <a:t>Globally, over 1.5 billion households use electricity, and more than 250 million homes are expected to have solar installations by 2030. The distributed energy systems market, which supports this transition, is already valued at over $300 billion worldwide, highlighting the vast potential for scalable, intelligent energy-sharing solutions like SmartGrid+.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13" name="TextBox 2"/>
          <p:cNvSpPr txBox="1"/>
          <p:nvPr/>
        </p:nvSpPr>
        <p:spPr>
          <a:xfrm>
            <a:off x="1390115" y="2057400"/>
            <a:ext cx="15507770" cy="6172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p>
          <a:p>
            <a:pPr algn="ctr">
              <a:defRPr sz="3000">
                <a:latin typeface="Aileron"/>
                <a:ea typeface="Aileron"/>
                <a:cs typeface="Aileron"/>
                <a:sym typeface="Aileron"/>
              </a:defRPr>
            </a:pPr>
            <a:r>
              <a:t>Current renewable energy systems face several structural inefficiencies. Net metering enables homeowners to sell excess solar energy back to the grid, but the process is one-directional and inefficient, offering minimal returns. Battery storage solutions exist but operate in isolation, preventing energy sharing between households. While modern smart grids enhance monitoring and management, they remain largely centralized and lack adaptive intelligence. Virtual power plants provide large-scale coordination but are costly and typically limited to major utilities.</a:t>
            </a:r>
            <a:br/>
          </a:p>
          <a:p>
            <a:pPr algn="ctr">
              <a:defRPr sz="2900">
                <a:latin typeface="Aileron"/>
                <a:ea typeface="Aileron"/>
                <a:cs typeface="Aileron"/>
                <a:sym typeface="Aileron"/>
              </a:defRPr>
            </a:pPr>
            <a:r>
              <a:t>Research indicates that true sustainability depends on localized energy balancing and real-time prediction. Artificial Intelligence can forecast short-term renewable fluctuations, reducing the need for fossil fuel backup. Community-level coordination through localized networks (LANs) has the potential to cut renewable energy wastage by as much as 30–40%, making the system far more efficient and resilient.</a:t>
            </a:r>
          </a:p>
        </p:txBody>
      </p:sp>
      <p:sp>
        <p:nvSpPr>
          <p:cNvPr id="114" name="Research and Key Insights"/>
          <p:cNvSpPr txBox="1"/>
          <p:nvPr/>
        </p:nvSpPr>
        <p:spPr>
          <a:xfrm>
            <a:off x="6494581" y="1023339"/>
            <a:ext cx="5298838" cy="5100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3200"/>
              </a:lnSpc>
              <a:defRPr b="1" sz="3200">
                <a:latin typeface="Aileron Bold"/>
                <a:ea typeface="Aileron Bold"/>
                <a:cs typeface="Aileron Bold"/>
                <a:sym typeface="Aileron Bold"/>
              </a:defRPr>
            </a:lvl1pPr>
          </a:lstStyle>
          <a:p>
            <a:pPr/>
            <a:r>
              <a:t>Research and Key Insights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16"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17" name="TextBox 3"/>
          <p:cNvSpPr txBox="1"/>
          <p:nvPr/>
        </p:nvSpPr>
        <p:spPr>
          <a:xfrm>
            <a:off x="1119551" y="3722391"/>
            <a:ext cx="16048898" cy="49700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900"/>
              </a:lnSpc>
              <a:defRPr b="1" sz="2900">
                <a:latin typeface="Aileron"/>
                <a:ea typeface="Aileron"/>
                <a:cs typeface="Aileron"/>
                <a:sym typeface="Aileron"/>
              </a:defRPr>
            </a:pPr>
            <a:r>
              <a:rPr sz="3200"/>
              <a:t>How It Works</a:t>
            </a:r>
            <a:br>
              <a:rPr sz="3200"/>
            </a:br>
            <a:br/>
            <a:endParaRPr sz="2600"/>
          </a:p>
          <a:p>
            <a:pPr marL="120315" indent="-120315" defTabSz="457200">
              <a:spcBef>
                <a:spcPts val="1200"/>
              </a:spcBef>
              <a:buSzPct val="100000"/>
              <a:buChar char="•"/>
              <a:defRPr sz="2600">
                <a:latin typeface="Aileron"/>
                <a:ea typeface="Aileron"/>
                <a:cs typeface="Aileron"/>
                <a:sym typeface="Aileron"/>
              </a:defRPr>
            </a:pPr>
            <a:r>
              <a:rPr b="1"/>
              <a:t>Individual Household:</a:t>
            </a:r>
            <a:r>
              <a:t> Uses AI-driven prediction and smart meters to optimize self-consumption and share surplus energy.</a:t>
            </a:r>
          </a:p>
          <a:p>
            <a:pPr marL="120315" indent="-120315" defTabSz="457200">
              <a:spcBef>
                <a:spcPts val="1200"/>
              </a:spcBef>
              <a:buSzPct val="100000"/>
              <a:buChar char="•"/>
              <a:defRPr sz="2600">
                <a:latin typeface="Aileron"/>
                <a:ea typeface="Aileron"/>
                <a:cs typeface="Aileron"/>
                <a:sym typeface="Aileron"/>
              </a:defRPr>
            </a:pPr>
            <a:r>
              <a:rPr b="1"/>
              <a:t>Local Area Network (LAN):</a:t>
            </a:r>
            <a:r>
              <a:t> Connects nearby homes to enable peer-to-peer energy exchange and local load balancing.</a:t>
            </a:r>
          </a:p>
          <a:p>
            <a:pPr marL="120315" indent="-120315" defTabSz="457200">
              <a:spcBef>
                <a:spcPts val="1200"/>
              </a:spcBef>
              <a:buSzPct val="100000"/>
              <a:buChar char="•"/>
              <a:defRPr sz="2600">
                <a:latin typeface="Aileron"/>
                <a:ea typeface="Aileron"/>
                <a:cs typeface="Aileron"/>
                <a:sym typeface="Aileron"/>
              </a:defRPr>
            </a:pPr>
            <a:r>
              <a:rPr b="1"/>
              <a:t>Metropolitan Area Network (MAN):</a:t>
            </a:r>
            <a:r>
              <a:t> Integrates multiple LANs to coordinate with power stations and stabilize regional energy flow.</a:t>
            </a:r>
          </a:p>
          <a:p>
            <a:pPr defTabSz="457200">
              <a:spcBef>
                <a:spcPts val="1200"/>
              </a:spcBef>
              <a:defRPr sz="1200">
                <a:latin typeface="Aileron"/>
                <a:ea typeface="Aileron"/>
                <a:cs typeface="Aileron"/>
                <a:sym typeface="Aileron"/>
              </a:defRPr>
            </a:pPr>
          </a:p>
          <a:p>
            <a:pPr algn="ctr">
              <a:lnSpc>
                <a:spcPts val="2900"/>
              </a:lnSpc>
              <a:defRPr sz="2900">
                <a:latin typeface="Aileron"/>
                <a:ea typeface="Aileron"/>
                <a:cs typeface="Aileron"/>
                <a:sym typeface="Aileron"/>
              </a:defRPr>
            </a:pPr>
          </a:p>
        </p:txBody>
      </p:sp>
      <p:sp>
        <p:nvSpPr>
          <p:cNvPr id="118" name="TextBox 4"/>
          <p:cNvSpPr txBox="1"/>
          <p:nvPr/>
        </p:nvSpPr>
        <p:spPr>
          <a:xfrm>
            <a:off x="0" y="1761640"/>
            <a:ext cx="18288000" cy="16014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200"/>
              </a:lnSpc>
            </a:pPr>
          </a:p>
          <a:p>
            <a:pPr algn="ctr">
              <a:lnSpc>
                <a:spcPts val="3200"/>
              </a:lnSpc>
              <a:defRPr i="1" sz="3200">
                <a:solidFill>
                  <a:srgbClr val="78A831"/>
                </a:solidFill>
                <a:latin typeface="Aileron Italics"/>
                <a:ea typeface="Aileron Italics"/>
                <a:cs typeface="Aileron Italics"/>
                <a:sym typeface="Aileron Italics"/>
              </a:defRPr>
            </a:pPr>
            <a:r>
              <a:t>SmartGrid+ creates a multi-layered decentralized energy sharing network powered by AI-based forecasting and local collaboration.</a:t>
            </a:r>
          </a:p>
        </p:txBody>
      </p:sp>
      <p:sp>
        <p:nvSpPr>
          <p:cNvPr id="119" name="TextBox 5"/>
          <p:cNvSpPr txBox="1"/>
          <p:nvPr/>
        </p:nvSpPr>
        <p:spPr>
          <a:xfrm>
            <a:off x="1511300" y="381000"/>
            <a:ext cx="7602795"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Overview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21" name="Consumer Level"/>
          <p:cNvSpPr txBox="1"/>
          <p:nvPr>
            <p:ph type="title"/>
          </p:nvPr>
        </p:nvSpPr>
        <p:spPr>
          <a:xfrm>
            <a:off x="3032941" y="1949742"/>
            <a:ext cx="3779901" cy="1143001"/>
          </a:xfrm>
          <a:prstGeom prst="rect">
            <a:avLst/>
          </a:prstGeom>
        </p:spPr>
        <p:txBody>
          <a:bodyPr/>
          <a:lstStyle/>
          <a:p>
            <a:pPr/>
            <a:r>
              <a:t>Consumer Level</a:t>
            </a:r>
          </a:p>
        </p:txBody>
      </p:sp>
      <p:sp>
        <p:nvSpPr>
          <p:cNvPr id="122" name="Each house in the system continuously calculates its energy requirement by comparing its demand with its current production. When production exceeds demand, the surplus energy is stored locally. If production falls short, the home first draws power from "/>
          <p:cNvSpPr txBox="1"/>
          <p:nvPr>
            <p:ph type="body" sz="quarter" idx="1"/>
          </p:nvPr>
        </p:nvSpPr>
        <p:spPr>
          <a:xfrm>
            <a:off x="808091" y="3609641"/>
            <a:ext cx="8229601" cy="4525964"/>
          </a:xfrm>
          <a:prstGeom prst="rect">
            <a:avLst/>
          </a:prstGeom>
        </p:spPr>
        <p:txBody>
          <a:bodyPr/>
          <a:lstStyle>
            <a:lvl1pPr marL="0" indent="0" algn="ctr" defTabSz="832104">
              <a:spcBef>
                <a:spcPts val="0"/>
              </a:spcBef>
              <a:buSzTx/>
              <a:buFontTx/>
              <a:buNone/>
              <a:defRPr sz="2639">
                <a:latin typeface="Aileron"/>
                <a:ea typeface="Aileron"/>
                <a:cs typeface="Aileron"/>
                <a:sym typeface="Aileron"/>
              </a:defRPr>
            </a:lvl1pPr>
          </a:lstStyle>
          <a:p>
            <a:pPr/>
            <a:r>
              <a:t>Each house in the system continuously calculates its energy requirement by comparing its demand with its current production. When production exceeds demand, the surplus energy is stored locally. If production falls short, the home first draws power from its own storage. When the storage nears depletion, the home sends a request for additional energy to the local network (LAN). Conversely, if the storage exceeds its capacity, the extra energy is automatically transferred to the LAN so that other homes can utilize it.</a:t>
            </a:r>
          </a:p>
        </p:txBody>
      </p:sp>
      <p:sp>
        <p:nvSpPr>
          <p:cNvPr id="123"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24" name="TextBox 5"/>
          <p:cNvSpPr txBox="1"/>
          <p:nvPr/>
        </p:nvSpPr>
        <p:spPr>
          <a:xfrm>
            <a:off x="1511300" y="381000"/>
            <a:ext cx="7602795" cy="601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Overview</a:t>
            </a:r>
          </a:p>
        </p:txBody>
      </p:sp>
      <p:pic>
        <p:nvPicPr>
          <p:cNvPr id="125" name="Gemini_Generated_Image_vh10yivh10yivh10.png" descr="Gemini_Generated_Image_vh10yivh10yivh10.png"/>
          <p:cNvPicPr>
            <a:picLocks noChangeAspect="1"/>
          </p:cNvPicPr>
          <p:nvPr/>
        </p:nvPicPr>
        <p:blipFill>
          <a:blip r:embed="rId3">
            <a:extLst/>
          </a:blip>
          <a:stretch>
            <a:fillRect/>
          </a:stretch>
        </p:blipFill>
        <p:spPr>
          <a:xfrm>
            <a:off x="9877113" y="1342102"/>
            <a:ext cx="7602796" cy="76027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27" name="LAN"/>
          <p:cNvSpPr txBox="1"/>
          <p:nvPr>
            <p:ph type="title"/>
          </p:nvPr>
        </p:nvSpPr>
        <p:spPr>
          <a:xfrm>
            <a:off x="3032941" y="1949742"/>
            <a:ext cx="3779901" cy="1143001"/>
          </a:xfrm>
          <a:prstGeom prst="rect">
            <a:avLst/>
          </a:prstGeom>
        </p:spPr>
        <p:txBody>
          <a:bodyPr/>
          <a:lstStyle/>
          <a:p>
            <a:pPr/>
            <a:r>
              <a:t>LAN</a:t>
            </a:r>
          </a:p>
        </p:txBody>
      </p:sp>
      <p:sp>
        <p:nvSpPr>
          <p:cNvPr id="128" name="The LAN acts as a neighborhood-level energy manager. It aggregates data from all connected homes, balancing supply and demand within the community. Only when the combined neighborhood storage and production are insufficient does the LAN request additiona"/>
          <p:cNvSpPr txBox="1"/>
          <p:nvPr>
            <p:ph type="body" sz="quarter" idx="1"/>
          </p:nvPr>
        </p:nvSpPr>
        <p:spPr>
          <a:xfrm>
            <a:off x="808091" y="3609641"/>
            <a:ext cx="8229601" cy="3067718"/>
          </a:xfrm>
          <a:prstGeom prst="rect">
            <a:avLst/>
          </a:prstGeom>
        </p:spPr>
        <p:txBody>
          <a:bodyPr/>
          <a:lstStyle>
            <a:lvl1pPr marL="0" indent="0" algn="ctr" defTabSz="877823">
              <a:spcBef>
                <a:spcPts val="0"/>
              </a:spcBef>
              <a:buSzTx/>
              <a:buFontTx/>
              <a:buNone/>
              <a:defRPr sz="2784">
                <a:latin typeface="Aileron"/>
                <a:ea typeface="Aileron"/>
                <a:cs typeface="Aileron"/>
                <a:sym typeface="Aileron"/>
              </a:defRPr>
            </a:lvl1pPr>
          </a:lstStyle>
          <a:p>
            <a:pPr/>
            <a:r>
              <a:t>The LAN acts as a neighborhood-level energy manager. It aggregates data from all connected homes, balancing supply and demand within the community. Only when the combined neighborhood storage and production are insufficient does the LAN request additional power from the Metropolitan Area Network (MAN).</a:t>
            </a:r>
          </a:p>
        </p:txBody>
      </p:sp>
      <p:sp>
        <p:nvSpPr>
          <p:cNvPr id="129"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30" name="TextBox 5"/>
          <p:cNvSpPr txBox="1"/>
          <p:nvPr/>
        </p:nvSpPr>
        <p:spPr>
          <a:xfrm>
            <a:off x="1511300" y="382132"/>
            <a:ext cx="7602795" cy="6017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Overview</a:t>
            </a:r>
          </a:p>
        </p:txBody>
      </p:sp>
      <p:pic>
        <p:nvPicPr>
          <p:cNvPr id="131" name="Gemini_Generated_Image_hjd6ddhjd6ddhjd6.png" descr="Gemini_Generated_Image_hjd6ddhjd6ddhjd6.png"/>
          <p:cNvPicPr>
            <a:picLocks noChangeAspect="1"/>
          </p:cNvPicPr>
          <p:nvPr/>
        </p:nvPicPr>
        <p:blipFill>
          <a:blip r:embed="rId3">
            <a:extLst/>
          </a:blip>
          <a:stretch>
            <a:fillRect/>
          </a:stretch>
        </p:blipFill>
        <p:spPr>
          <a:xfrm>
            <a:off x="10007600" y="1346200"/>
            <a:ext cx="7607300" cy="76073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6"/>
        </a:solidFill>
      </p:bgPr>
    </p:bg>
    <p:spTree>
      <p:nvGrpSpPr>
        <p:cNvPr id="1" name=""/>
        <p:cNvGrpSpPr/>
        <p:nvPr/>
      </p:nvGrpSpPr>
      <p:grpSpPr>
        <a:xfrm>
          <a:off x="0" y="0"/>
          <a:ext cx="0" cy="0"/>
          <a:chOff x="0" y="0"/>
          <a:chExt cx="0" cy="0"/>
        </a:xfrm>
      </p:grpSpPr>
      <p:sp>
        <p:nvSpPr>
          <p:cNvPr id="133" name="MAN"/>
          <p:cNvSpPr txBox="1"/>
          <p:nvPr>
            <p:ph type="title"/>
          </p:nvPr>
        </p:nvSpPr>
        <p:spPr>
          <a:xfrm>
            <a:off x="3032941" y="1949742"/>
            <a:ext cx="3779901" cy="1143001"/>
          </a:xfrm>
          <a:prstGeom prst="rect">
            <a:avLst/>
          </a:prstGeom>
        </p:spPr>
        <p:txBody>
          <a:bodyPr/>
          <a:lstStyle/>
          <a:p>
            <a:pPr/>
            <a:r>
              <a:t>MAN</a:t>
            </a:r>
          </a:p>
        </p:txBody>
      </p:sp>
      <p:sp>
        <p:nvSpPr>
          <p:cNvPr id="134" name="The MAN oversees multiple LANs and integrates real-time data from renewable sources such as solar and wind. Using AI-based forecasting, it predicts both energy demand and supply for the next 30 minutes. Based on these predictions, the MAN triggers coal-b"/>
          <p:cNvSpPr txBox="1"/>
          <p:nvPr>
            <p:ph type="body" sz="quarter" idx="1"/>
          </p:nvPr>
        </p:nvSpPr>
        <p:spPr>
          <a:xfrm>
            <a:off x="808091" y="3609641"/>
            <a:ext cx="8229601" cy="4525964"/>
          </a:xfrm>
          <a:prstGeom prst="rect">
            <a:avLst/>
          </a:prstGeom>
        </p:spPr>
        <p:txBody>
          <a:bodyPr/>
          <a:lstStyle>
            <a:lvl1pPr marL="0" indent="0" algn="ctr" defTabSz="832104">
              <a:spcBef>
                <a:spcPts val="0"/>
              </a:spcBef>
              <a:buSzTx/>
              <a:buFontTx/>
              <a:buNone/>
              <a:defRPr sz="2639">
                <a:latin typeface="Aileron"/>
                <a:ea typeface="Aileron"/>
                <a:cs typeface="Aileron"/>
                <a:sym typeface="Aileron"/>
              </a:defRPr>
            </a:lvl1pPr>
          </a:lstStyle>
          <a:p>
            <a:pPr/>
            <a:r>
              <a:t>The MAN oversees multiple LANs and integrates real-time data from renewable sources such as solar and wind. Using AI-based forecasting, it predicts both energy demand and supply for the next 30 minutes. Based on these predictions, the MAN triggers coal-based generation only when required, operating it at the forecasted rate with an additional 20% buffer to ensure grid stability. This intelligent coordination ensures that renewable energy is always prioritized, while fossil fuel usage is minimized to maintain a sustainable and resilient power system.</a:t>
            </a:r>
          </a:p>
        </p:txBody>
      </p:sp>
      <p:sp>
        <p:nvSpPr>
          <p:cNvPr id="135" name="Freeform 2"/>
          <p:cNvSpPr/>
          <p:nvPr/>
        </p:nvSpPr>
        <p:spPr>
          <a:xfrm>
            <a:off x="-1" y="-36380"/>
            <a:ext cx="1360420" cy="1438740"/>
          </a:xfrm>
          <a:prstGeom prst="rect">
            <a:avLst/>
          </a:prstGeom>
          <a:blipFill>
            <a:blip r:embed="rId2"/>
            <a:stretch>
              <a:fillRect/>
            </a:stretch>
          </a:blipFill>
          <a:ln w="12700">
            <a:miter lim="400000"/>
          </a:ln>
        </p:spPr>
        <p:txBody>
          <a:bodyPr lIns="45719" rIns="45719"/>
          <a:lstStyle/>
          <a:p>
            <a:pPr/>
          </a:p>
        </p:txBody>
      </p:sp>
      <p:sp>
        <p:nvSpPr>
          <p:cNvPr id="136" name="TextBox 5"/>
          <p:cNvSpPr txBox="1"/>
          <p:nvPr/>
        </p:nvSpPr>
        <p:spPr>
          <a:xfrm>
            <a:off x="1506155" y="382132"/>
            <a:ext cx="7607301" cy="6017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600"/>
              </a:lnSpc>
              <a:defRPr b="1" sz="4600">
                <a:latin typeface="Aileron Bold"/>
                <a:ea typeface="Aileron Bold"/>
                <a:cs typeface="Aileron Bold"/>
                <a:sym typeface="Aileron Bold"/>
              </a:defRPr>
            </a:lvl1pPr>
          </a:lstStyle>
          <a:p>
            <a:pPr/>
            <a:r>
              <a:t>Proposed Idea – Overview</a:t>
            </a:r>
          </a:p>
        </p:txBody>
      </p:sp>
      <p:pic>
        <p:nvPicPr>
          <p:cNvPr id="137" name="Gemini_Generated_Image_2sr56t2sr56t2sr5.png" descr="Gemini_Generated_Image_2sr56t2sr56t2sr5.png"/>
          <p:cNvPicPr>
            <a:picLocks noChangeAspect="1"/>
          </p:cNvPicPr>
          <p:nvPr/>
        </p:nvPicPr>
        <p:blipFill>
          <a:blip r:embed="rId3">
            <a:extLst/>
          </a:blip>
          <a:stretch>
            <a:fillRect/>
          </a:stretch>
        </p:blipFill>
        <p:spPr>
          <a:xfrm>
            <a:off x="9877113" y="1342102"/>
            <a:ext cx="7602796" cy="760279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